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  <p:sldMasterId id="2147483674" r:id="rId4"/>
  </p:sldMasterIdLst>
  <p:sldIdLst>
    <p:sldId id="268" r:id="rId5"/>
    <p:sldId id="256" r:id="rId6"/>
    <p:sldId id="257" r:id="rId7"/>
    <p:sldId id="259" r:id="rId8"/>
    <p:sldId id="260" r:id="rId9"/>
    <p:sldId id="261" r:id="rId10"/>
    <p:sldId id="262" r:id="rId11"/>
    <p:sldId id="263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 autoAdjust="0"/>
    <p:restoredTop sz="94640"/>
  </p:normalViewPr>
  <p:slideViewPr>
    <p:cSldViewPr snapToGrid="0" snapToObjects="1" showGuides="1">
      <p:cViewPr varScale="1">
        <p:scale>
          <a:sx n="116" d="100"/>
          <a:sy n="116" d="100"/>
        </p:scale>
        <p:origin x="576" y="192"/>
      </p:cViewPr>
      <p:guideLst>
        <p:guide orient="horz" pos="2169"/>
        <p:guide pos="3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99E243-68BE-42E4-8D83-523C6FAE7B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41F157-4B0D-492B-B68A-B3A08A9E44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CC5B6-94B1-3748-BFDE-3CC03E70F3D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9D8E3-B1A9-7049-8E24-4D6605AAC07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-10160"/>
            <a:ext cx="12192000" cy="3155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346" y="-155925"/>
            <a:ext cx="2712378" cy="11488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alphaModFix amt="80000"/>
          </a:blip>
          <a:srcRect l="208" r="1003" b="2277"/>
          <a:stretch>
            <a:fillRect/>
          </a:stretch>
        </p:blipFill>
        <p:spPr>
          <a:xfrm rot="300000">
            <a:off x="-181365" y="3794993"/>
            <a:ext cx="12462119" cy="361776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625" h="5697">
                <a:moveTo>
                  <a:pt x="0" y="0"/>
                </a:moveTo>
                <a:lnTo>
                  <a:pt x="19273" y="0"/>
                </a:lnTo>
                <a:lnTo>
                  <a:pt x="19625" y="4024"/>
                </a:lnTo>
                <a:lnTo>
                  <a:pt x="498" y="569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2057400" y="1797050"/>
            <a:ext cx="8885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/>
              <a:t>从此逛街不迷路：你的专属</a:t>
            </a:r>
            <a:r>
              <a:rPr lang="en-US" altLang="zh-CN" sz="3600" b="1"/>
              <a:t>AI</a:t>
            </a:r>
            <a:r>
              <a:rPr lang="zh-CN" altLang="en-US" sz="3600" b="1"/>
              <a:t>购物向导</a:t>
            </a:r>
            <a:endParaRPr lang="zh-CN" altLang="en-US" sz="3600" b="1"/>
          </a:p>
          <a:p>
            <a:pPr algn="ctr"/>
            <a:r>
              <a:rPr lang="zh-CN" altLang="en-US" sz="3600" b="1"/>
              <a:t>基于</a:t>
            </a:r>
            <a:r>
              <a:rPr lang="en-US" altLang="zh-CN" sz="3600" b="1"/>
              <a:t>Unitree G1</a:t>
            </a:r>
            <a:r>
              <a:rPr lang="zh-CN" altLang="en-US" sz="3600" b="1"/>
              <a:t>的导航机器人</a:t>
            </a:r>
            <a:endParaRPr lang="zh-CN" altLang="en-US" sz="3600" b="1"/>
          </a:p>
        </p:txBody>
      </p:sp>
      <p:sp>
        <p:nvSpPr>
          <p:cNvPr id="3" name="文本框 2"/>
          <p:cNvSpPr txBox="1"/>
          <p:nvPr/>
        </p:nvSpPr>
        <p:spPr>
          <a:xfrm>
            <a:off x="1732280" y="3851910"/>
            <a:ext cx="909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组员：陈明阳，陈琦，叶宇翔，刘玉梁，李瑞林，许诺，杜楷劼</a:t>
            </a:r>
            <a:endParaRPr lang="zh-CN" altLang="en-US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1732280" y="4551680"/>
            <a:ext cx="90982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/>
              <a:t>上海创智学院</a:t>
            </a:r>
            <a:endParaRPr lang="en-US" altLang="zh-CN" sz="2400" b="1"/>
          </a:p>
          <a:p>
            <a:pPr algn="ctr">
              <a:lnSpc>
                <a:spcPct val="150000"/>
              </a:lnSpc>
            </a:pPr>
            <a:r>
              <a:rPr lang="en-US" altLang="zh-CN" sz="2400" b="1"/>
              <a:t>2025.6.20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1">
            <a:alphaModFix amt="80000"/>
          </a:blip>
          <a:srcRect l="208" r="1003" b="2277"/>
          <a:stretch>
            <a:fillRect/>
          </a:stretch>
        </p:blipFill>
        <p:spPr>
          <a:xfrm rot="300000">
            <a:off x="-181365" y="3794993"/>
            <a:ext cx="12462119" cy="361776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625" h="5697">
                <a:moveTo>
                  <a:pt x="0" y="0"/>
                </a:moveTo>
                <a:lnTo>
                  <a:pt x="19273" y="0"/>
                </a:lnTo>
                <a:lnTo>
                  <a:pt x="19625" y="4024"/>
                </a:lnTo>
                <a:lnTo>
                  <a:pt x="498" y="569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160"/>
            <a:ext cx="12192000" cy="3155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5346" y="-155925"/>
            <a:ext cx="2712378" cy="1148852"/>
          </a:xfrm>
          <a:prstGeom prst="rect">
            <a:avLst/>
          </a:prstGeom>
        </p:spPr>
      </p:pic>
      <p:pic>
        <p:nvPicPr>
          <p:cNvPr id="3" name="图片 2" descr="图形用户界面, 日程表&#10;&#10;AI 生成的内容可能不正确。"/>
          <p:cNvPicPr>
            <a:picLocks noChangeAspect="1"/>
          </p:cNvPicPr>
          <p:nvPr/>
        </p:nvPicPr>
        <p:blipFill>
          <a:blip r:embed="rId4"/>
          <a:srcRect l="2052" t="6633" b="5192"/>
          <a:stretch>
            <a:fillRect/>
          </a:stretch>
        </p:blipFill>
        <p:spPr>
          <a:xfrm>
            <a:off x="551815" y="495300"/>
            <a:ext cx="11941810" cy="58667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iteboard_exported_image (4)"/>
          <p:cNvPicPr>
            <a:picLocks noChangeAspect="1"/>
          </p:cNvPicPr>
          <p:nvPr/>
        </p:nvPicPr>
        <p:blipFill>
          <a:blip r:embed="rId2"/>
          <a:srcRect t="6370"/>
          <a:stretch>
            <a:fillRect/>
          </a:stretch>
        </p:blipFill>
        <p:spPr>
          <a:xfrm>
            <a:off x="415925" y="976630"/>
            <a:ext cx="1136015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日程表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034"/>
            <a:ext cx="12192000" cy="60259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hiteboard_exported_image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669290"/>
            <a:ext cx="11155680" cy="60845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hiteboard_exported_image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586105"/>
            <a:ext cx="10806430" cy="6121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hiteboard_exported_image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305"/>
            <a:ext cx="12192000" cy="5025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1">
            <a:alphaModFix amt="80000"/>
          </a:blip>
          <a:srcRect l="208" r="1003" b="2277"/>
          <a:stretch>
            <a:fillRect/>
          </a:stretch>
        </p:blipFill>
        <p:spPr>
          <a:xfrm rot="300000">
            <a:off x="-181365" y="3794993"/>
            <a:ext cx="12462119" cy="361776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625" h="5697">
                <a:moveTo>
                  <a:pt x="0" y="0"/>
                </a:moveTo>
                <a:lnTo>
                  <a:pt x="19273" y="0"/>
                </a:lnTo>
                <a:lnTo>
                  <a:pt x="19625" y="4024"/>
                </a:lnTo>
                <a:lnTo>
                  <a:pt x="498" y="569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160"/>
            <a:ext cx="12192000" cy="3155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5346" y="-155925"/>
            <a:ext cx="2712378" cy="1148852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854450" y="12889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93108" y="1220152"/>
            <a:ext cx="5476011" cy="1353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</a:rPr>
              <a:t>slam建图</a:t>
            </a:r>
            <a:endParaRPr lang="zh-CN" altLang="en-US" sz="2800" b="1" dirty="0"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</a:endParaRPr>
          </a:p>
          <a:p>
            <a:pPr marL="0" lvl="1" indent="457200" algn="l">
              <a:buClrTx/>
              <a:buSzTx/>
              <a:buNone/>
            </a:pPr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</a:rPr>
              <a:t>要求静态场景，如果出现新物体会降低置信度</a:t>
            </a:r>
            <a:endParaRPr lang="zh-CN" altLang="en-US" dirty="0">
              <a:latin typeface="Heiti SC Light" panose="02000000000000000000" charset="-122"/>
              <a:ea typeface="Heiti SC Light" panose="02000000000000000000" charset="-122"/>
              <a:cs typeface="Heiti SC Medium" panose="02000000000000000000" charset="-122"/>
            </a:endParaRPr>
          </a:p>
          <a:p>
            <a:pPr marL="0" lvl="1" algn="l">
              <a:buClrTx/>
              <a:buSzTx/>
              <a:buNone/>
            </a:pPr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</a:rPr>
              <a:t>定位依赖数据采集，只有出现过的角度才能匹配，相机稍有偏差就可能定位失败</a:t>
            </a:r>
            <a:endParaRPr lang="zh-CN" altLang="en-US" dirty="0">
              <a:latin typeface="Heiti SC Light" panose="02000000000000000000" charset="-122"/>
              <a:ea typeface="Heiti SC Light" panose="02000000000000000000" charset="-122"/>
              <a:cs typeface="Heiti SC Medium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3109" y="3630441"/>
            <a:ext cx="5476011" cy="1906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</a:rPr>
              <a:t>坐标系问题</a:t>
            </a:r>
            <a:endParaRPr lang="zh-CN" altLang="en-US" sz="2800" b="1" dirty="0"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</a:endParaRPr>
          </a:p>
          <a:p>
            <a:pPr indent="457200"/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旋转顺序不一致导致误差：地图用</a:t>
            </a:r>
            <a:r>
              <a:rPr lang="en-GB" altLang="zh-CN" dirty="0" err="1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xyz</a:t>
            </a:r>
            <a:r>
              <a:rPr lang="zh-CN" altLang="en-GB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，</a:t>
            </a:r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机器人用</a:t>
            </a:r>
            <a:r>
              <a:rPr lang="en-GB" altLang="zh-CN" dirty="0" err="1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zyx</a:t>
            </a:r>
            <a:r>
              <a:rPr lang="zh-CN" altLang="en-GB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，</a:t>
            </a:r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两者不等价。统一为</a:t>
            </a:r>
            <a:r>
              <a:rPr lang="en-GB" altLang="zh-CN" dirty="0" err="1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xyz</a:t>
            </a:r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后，定位误差解决。</a:t>
            </a:r>
            <a:endParaRPr lang="zh-CN" altLang="en-US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pPr indent="457200"/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仿真初始角度处理错误：最初用加减法叠加角度，导致姿态倾斜。改用旋转矩阵相乘后，机器人姿态正常。</a:t>
            </a:r>
            <a:endParaRPr lang="zh-CN" altLang="en-US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97163" y="1105940"/>
            <a:ext cx="6185970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</a:rPr>
              <a:t>路径规划问题</a:t>
            </a:r>
            <a:endParaRPr lang="zh-CN" altLang="en-US" sz="2800" b="1" dirty="0"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</a:endParaRPr>
          </a:p>
          <a:p>
            <a:pPr indent="457200"/>
            <a:r>
              <a:rPr lang="zh-CN" altLang="en-US" b="1" dirty="0"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</a:rPr>
              <a:t>固定距离限制太死</a:t>
            </a:r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</a:rPr>
              <a:t>：A*中强行禁止靠近障碍（如0.3m）会让狭窄道路（如0.5m）无法通行。</a:t>
            </a:r>
            <a:endParaRPr lang="zh-CN" altLang="en-US" dirty="0">
              <a:latin typeface="Heiti SC Light" panose="02000000000000000000" charset="-122"/>
              <a:ea typeface="Heiti SC Light" panose="02000000000000000000" charset="-122"/>
              <a:cs typeface="Heiti SC Medium" panose="02000000000000000000" charset="-122"/>
            </a:endParaRPr>
          </a:p>
          <a:p>
            <a:pPr indent="457200"/>
            <a:r>
              <a:rPr lang="zh-CN" altLang="en-US" b="1" dirty="0"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</a:rPr>
              <a:t>改用惩罚机制更灵活</a:t>
            </a:r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</a:rPr>
              <a:t>：靠近障碍点设高惩罚，不禁止通行。这样即使路窄也能找到路径，且自然趋</a:t>
            </a:r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</a:rPr>
              <a:t>于远离障碍物。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5997163" y="3627230"/>
            <a:ext cx="6185970" cy="1906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</a:rPr>
              <a:t>真机控制问题</a:t>
            </a:r>
            <a:endParaRPr lang="zh-CN" altLang="en-US" sz="2800" b="1" dirty="0"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</a:endParaRPr>
          </a:p>
          <a:p>
            <a:r>
              <a:rPr lang="zh-CN" altLang="en-US" b="1" dirty="0"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</a:rPr>
              <a:t>API选择复杂：</a:t>
            </a:r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宇树提供多种API，尝试多次后选定调用简单的 python_sdk2。</a:t>
            </a:r>
            <a:endParaRPr lang="zh-CN" altLang="en-US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r>
              <a:rPr lang="zh-CN" altLang="en-US" b="1" dirty="0"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</a:rPr>
              <a:t>动作信号设置繁琐：</a:t>
            </a:r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</a:rPr>
              <a:t>需先进入锁定站立模式，才能执行动作</a:t>
            </a:r>
            <a:endParaRPr lang="zh-CN" altLang="en-US" dirty="0">
              <a:latin typeface="Heiti SC Light" panose="02000000000000000000" charset="-122"/>
              <a:ea typeface="Heiti SC Light" panose="02000000000000000000" charset="-122"/>
              <a:cs typeface="Heiti SC Medium" panose="02000000000000000000" charset="-122"/>
            </a:endParaRPr>
          </a:p>
          <a:p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</a:rPr>
              <a:t>连接环境限制多：部分电脑识别不到网卡，需用扩展坞。</a:t>
            </a:r>
            <a:r>
              <a:rPr lang="zh-CN" altLang="en-US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Mac/Windows需借助VMWare虚拟机，WSL未成功。</a:t>
            </a:r>
            <a:endParaRPr lang="zh-CN" altLang="en-US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7229" y="292881"/>
            <a:ext cx="5476011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800" b="1" dirty="0"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</a:rPr>
              <a:t>疑难杂症</a:t>
            </a:r>
            <a:endParaRPr lang="zh-CN" altLang="en-US" sz="2800" b="1" dirty="0"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1">
            <a:alphaModFix amt="80000"/>
          </a:blip>
          <a:srcRect l="208" r="1003" b="2277"/>
          <a:stretch>
            <a:fillRect/>
          </a:stretch>
        </p:blipFill>
        <p:spPr>
          <a:xfrm rot="300000">
            <a:off x="-181365" y="3794993"/>
            <a:ext cx="12462119" cy="361776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625" h="5697">
                <a:moveTo>
                  <a:pt x="0" y="0"/>
                </a:moveTo>
                <a:lnTo>
                  <a:pt x="19273" y="0"/>
                </a:lnTo>
                <a:lnTo>
                  <a:pt x="19625" y="4024"/>
                </a:lnTo>
                <a:lnTo>
                  <a:pt x="498" y="569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"/>
            <a:ext cx="12192000" cy="3155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5346" y="-155925"/>
            <a:ext cx="2712378" cy="1148852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854450" y="12889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14" y="1750173"/>
            <a:ext cx="6785127" cy="33576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986" y="1491756"/>
            <a:ext cx="2106890" cy="19372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825" y="1487429"/>
            <a:ext cx="2106889" cy="19418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7282" y="4027774"/>
            <a:ext cx="2119377" cy="19372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4825" y="4027774"/>
            <a:ext cx="2119377" cy="19687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76939" y="5910470"/>
            <a:ext cx="430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图源于某二次开发公司官网</a:t>
            </a:r>
            <a:endParaRPr kumimoji="1"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WPS 演示</Application>
  <PresentationFormat>宽屏</PresentationFormat>
  <Paragraphs>29</Paragraphs>
  <Slides>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Heiti SC Medium</vt:lpstr>
      <vt:lpstr>Heiti SC Light</vt:lpstr>
      <vt:lpstr>仿宋</vt:lpstr>
      <vt:lpstr>等线</vt:lpstr>
      <vt:lpstr>微软雅黑</vt:lpstr>
      <vt:lpstr>Arial Unicode MS</vt:lpstr>
      <vt:lpstr>等线 Light</vt:lpstr>
      <vt:lpstr>Calibri</vt:lpstr>
      <vt:lpstr>Office 主题​​</vt:lpstr>
      <vt:lpstr>1_Office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陈明阳</cp:lastModifiedBy>
  <cp:revision>30</cp:revision>
  <dcterms:created xsi:type="dcterms:W3CDTF">2025-06-20T05:42:00Z</dcterms:created>
  <dcterms:modified xsi:type="dcterms:W3CDTF">2025-06-20T07:54:27Z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9D380361FCED4D4DB5C0A2C2A6625D9F_12</vt:lpwstr>
  </property>
  <property fmtid="{D5CDD505-2E9C-101B-9397-08002B2CF9AE}" pid="3" name="KSOProductBuildVer">
    <vt:lpwstr>2052-12.1.0.18912</vt:lpwstr>
  </property>
</Properties>
</file>